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8" r:id="rId1"/>
  </p:sldMasterIdLst>
  <p:notesMasterIdLst>
    <p:notesMasterId r:id="rId7"/>
  </p:notesMasterIdLst>
  <p:sldIdLst>
    <p:sldId id="256" r:id="rId2"/>
    <p:sldId id="257" r:id="rId3"/>
    <p:sldId id="258" r:id="rId4"/>
    <p:sldId id="259" r:id="rId5"/>
    <p:sldId id="260" r:id="rId6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3" d="100"/>
          <a:sy n="83" d="100"/>
        </p:scale>
        <p:origin x="65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_____Microsoft_Excel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Лист1!$A$2:$A$5</c:f>
              <c:strCache>
                <c:ptCount val="4"/>
                <c:pt idx="0">
                  <c:v>компетенции современного учителя</c:v>
                </c:pt>
                <c:pt idx="1">
                  <c:v>цифровые компетенции</c:v>
                </c:pt>
                <c:pt idx="2">
                  <c:v>функциональная грамотность</c:v>
                </c:pt>
                <c:pt idx="3">
                  <c:v>работа с трудными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64.5</c:v>
                </c:pt>
                <c:pt idx="1">
                  <c:v>67</c:v>
                </c:pt>
                <c:pt idx="2">
                  <c:v>74</c:v>
                </c:pt>
                <c:pt idx="3">
                  <c:v>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E76-46DB-B8F8-8B331D349A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9781263"/>
        <c:axId val="1999781679"/>
        <c:axId val="0"/>
      </c:bar3DChart>
      <c:catAx>
        <c:axId val="1999781263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9781679"/>
        <c:crosses val="autoZero"/>
        <c:auto val="1"/>
        <c:lblAlgn val="ctr"/>
        <c:lblOffset val="100"/>
        <c:noMultiLvlLbl val="0"/>
      </c:catAx>
      <c:valAx>
        <c:axId val="199978167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9781263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анализ своих действий</c:v>
                </c:pt>
                <c:pt idx="1">
                  <c:v>умение сотрудничать с коллегами</c:v>
                </c:pt>
                <c:pt idx="2">
                  <c:v>индивидуальный подход к ученику</c:v>
                </c:pt>
                <c:pt idx="3">
                  <c:v>ориентация на результат</c:v>
                </c:pt>
                <c:pt idx="4">
                  <c:v>формиование развивающей среды для учеников</c:v>
                </c:pt>
                <c:pt idx="5">
                  <c:v>создание здоровой атмосферы в классе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71</c:v>
                </c:pt>
                <c:pt idx="1">
                  <c:v>66</c:v>
                </c:pt>
                <c:pt idx="2">
                  <c:v>56</c:v>
                </c:pt>
                <c:pt idx="3">
                  <c:v>56</c:v>
                </c:pt>
                <c:pt idx="4">
                  <c:v>69</c:v>
                </c:pt>
                <c:pt idx="5">
                  <c:v>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30A-4C68-87D9-ACA81227E6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024185839"/>
        <c:axId val="2024187087"/>
        <c:axId val="0"/>
      </c:bar3DChart>
      <c:catAx>
        <c:axId val="2024185839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4187087"/>
        <c:crosses val="autoZero"/>
        <c:auto val="1"/>
        <c:lblAlgn val="ctr"/>
        <c:lblOffset val="100"/>
        <c:noMultiLvlLbl val="0"/>
      </c:catAx>
      <c:valAx>
        <c:axId val="2024187087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2024185839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Лист1!$A$2:$A$7</c:f>
              <c:strCache>
                <c:ptCount val="6"/>
                <c:pt idx="0">
                  <c:v>читательская </c:v>
                </c:pt>
                <c:pt idx="1">
                  <c:v>финансовая </c:v>
                </c:pt>
                <c:pt idx="2">
                  <c:v>математическая </c:v>
                </c:pt>
                <c:pt idx="3">
                  <c:v>креативная </c:v>
                </c:pt>
                <c:pt idx="4">
                  <c:v>естественно-научная </c:v>
                </c:pt>
                <c:pt idx="5">
                  <c:v>глобальные </c:v>
                </c:pt>
              </c:strCache>
            </c:strRef>
          </c:cat>
          <c:val>
            <c:numRef>
              <c:f>Лист1!$B$2:$B$7</c:f>
              <c:numCache>
                <c:formatCode>General</c:formatCode>
                <c:ptCount val="6"/>
                <c:pt idx="0">
                  <c:v>73</c:v>
                </c:pt>
                <c:pt idx="1">
                  <c:v>74</c:v>
                </c:pt>
                <c:pt idx="2">
                  <c:v>71</c:v>
                </c:pt>
                <c:pt idx="3">
                  <c:v>74</c:v>
                </c:pt>
                <c:pt idx="4">
                  <c:v>78</c:v>
                </c:pt>
                <c:pt idx="5">
                  <c:v>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7D4-425F-82F2-31E0677645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9792495"/>
        <c:axId val="1999796239"/>
        <c:axId val="0"/>
      </c:bar3DChart>
      <c:catAx>
        <c:axId val="1999792495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2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9796239"/>
        <c:crosses val="autoZero"/>
        <c:auto val="1"/>
        <c:lblAlgn val="ctr"/>
        <c:lblOffset val="100"/>
        <c:noMultiLvlLbl val="0"/>
      </c:catAx>
      <c:valAx>
        <c:axId val="1999796239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9792495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noFill/>
        </a:ln>
        <a:effectLst/>
        <a:sp3d/>
      </c:spPr>
    </c:floor>
    <c:sideWall>
      <c:thickness val="0"/>
      <c:spPr>
        <a:noFill/>
        <a:ln>
          <a:noFill/>
        </a:ln>
        <a:effectLst/>
        <a:sp3d/>
      </c:spPr>
    </c:sideWall>
    <c:backWall>
      <c:thickness val="0"/>
      <c:spPr>
        <a:noFill/>
        <a:ln>
          <a:noFill/>
        </a:ln>
        <a:effectLst/>
        <a:sp3d/>
      </c:spPr>
    </c:backWall>
    <c:plotArea>
      <c:layout/>
      <c:bar3DChart>
        <c:barDir val="col"/>
        <c:grouping val="clustered"/>
        <c:varyColors val="0"/>
        <c:ser>
          <c:idx val="0"/>
          <c:order val="0"/>
          <c:tx>
            <c:strRef>
              <c:f>Лист1!$B$1</c:f>
              <c:strCache>
                <c:ptCount val="1"/>
                <c:pt idx="0">
                  <c:v>Ряд 1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  <a:sp3d/>
          </c:spPr>
          <c:invertIfNegative val="0"/>
          <c:dLbls>
            <c:dLbl>
              <c:idx val="0"/>
              <c:spPr>
                <a:solidFill>
                  <a:prstClr val="white"/>
                </a:solidFill>
                <a:ln>
                  <a:solidFill>
                    <a:prstClr val="black">
                      <a:lumMod val="25000"/>
                      <a:lumOff val="75000"/>
                    </a:prstClr>
                  </a:solidFill>
                </a:ln>
                <a:effectLst/>
              </c:spPr>
              <c:txPr>
                <a:bodyPr rot="0" spcFirstLastPara="1" vertOverflow="clip" horzOverflow="clip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2400" b="1" i="0" u="none" strike="noStrike" kern="1200" baseline="0">
                      <a:solidFill>
                        <a:schemeClr val="dk1">
                          <a:lumMod val="65000"/>
                          <a:lumOff val="3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ru-RU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pPr xmlns:c15="http://schemas.microsoft.com/office/drawing/2012/chart">
                    <a:prstGeom prst="wedgeRectCallout">
                      <a:avLst/>
                    </a:prstGeom>
                    <a:noFill/>
                    <a:ln>
                      <a:noFill/>
                    </a:ln>
                  </c15:spPr>
                </c:ext>
                <c:ext xmlns:c16="http://schemas.microsoft.com/office/drawing/2014/chart" uri="{C3380CC4-5D6E-409C-BE32-E72D297353CC}">
                  <c16:uniqueId val="{00000001-0D32-482D-B592-2996151E1E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ru-RU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Лист1!$A$2:$A$6</c:f>
              <c:strCache>
                <c:ptCount val="5"/>
                <c:pt idx="0">
                  <c:v>реагирование на проявление трудного поведения</c:v>
                </c:pt>
                <c:pt idx="1">
                  <c:v>выявление трудного поведения</c:v>
                </c:pt>
                <c:pt idx="2">
                  <c:v>выстраивание стратегии работы</c:v>
                </c:pt>
                <c:pt idx="3">
                  <c:v>анализ своей работы</c:v>
                </c:pt>
                <c:pt idx="4">
                  <c:v>анализ причин </c:v>
                </c:pt>
              </c:strCache>
            </c:strRef>
          </c:cat>
          <c:val>
            <c:numRef>
              <c:f>Лист1!$B$2:$B$6</c:f>
              <c:numCache>
                <c:formatCode>General</c:formatCode>
                <c:ptCount val="5"/>
                <c:pt idx="0">
                  <c:v>71</c:v>
                </c:pt>
                <c:pt idx="1">
                  <c:v>69</c:v>
                </c:pt>
                <c:pt idx="2">
                  <c:v>72</c:v>
                </c:pt>
                <c:pt idx="3">
                  <c:v>71</c:v>
                </c:pt>
                <c:pt idx="4">
                  <c:v>47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D32-482D-B592-2996151E1E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1991477407"/>
        <c:axId val="1991479903"/>
        <c:axId val="0"/>
      </c:bar3DChart>
      <c:catAx>
        <c:axId val="199147740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1479903"/>
        <c:crosses val="autoZero"/>
        <c:auto val="1"/>
        <c:lblAlgn val="ctr"/>
        <c:lblOffset val="100"/>
        <c:noMultiLvlLbl val="0"/>
      </c:catAx>
      <c:valAx>
        <c:axId val="1991479903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99147740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FE47FDC-121A-4EA0-B9B4-358109170966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1A394A-96A7-4A28-89CE-FA3F48DBF1B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5460437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1A394A-96A7-4A28-89CE-FA3F48DBF1B8}" type="slidenum">
              <a:rPr lang="ru-RU" smtClean="0"/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6766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0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282730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855769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81465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9" y="1845734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31640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008248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710435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8656483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16" y="0"/>
            <a:ext cx="4050791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4072041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4953000"/>
            <a:ext cx="12188825" cy="1905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264" cy="822960"/>
          </a:xfrm>
        </p:spPr>
        <p:txBody>
          <a:bodyPr lIns="91440" tIns="0" rIns="91440" bIns="0" anchor="b">
            <a:no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blipFill>
            <a:blip r:embed="rId2"/>
            <a:stretch>
              <a:fillRect/>
            </a:stretch>
          </a:blipFill>
        </p:spPr>
        <p:txBody>
          <a:bodyPr lIns="457200" tIns="457200" anchor="t"/>
          <a:lstStyle>
            <a:lvl1pPr marL="0" indent="0">
              <a:buNone/>
              <a:defRPr sz="3200">
                <a:solidFill>
                  <a:schemeClr val="bg1"/>
                </a:solidFill>
              </a:defRPr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3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90532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781283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4778"/>
            <a:ext cx="2628900" cy="5757421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4778"/>
            <a:ext cx="7734300" cy="5757422"/>
          </a:xfrm>
        </p:spPr>
        <p:txBody>
          <a:bodyPr vert="eaVert" lIns="45720" tIns="0" rIns="45720" bIns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239753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0" y="6334316"/>
            <a:ext cx="12192001" cy="659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7CFBF324-2284-476C-AF9B-971E9B5A9351}" type="datetimeFigureOut">
              <a:rPr lang="ru-RU" smtClean="0"/>
              <a:t>29.04.2022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D470E392-2012-43C2-BBC8-DE1575B67861}" type="slidenum">
              <a:rPr lang="ru-RU" smtClean="0"/>
              <a:t>‹#›</a:t>
            </a:fld>
            <a:endParaRPr lang="ru-RU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8070028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 smtClean="0"/>
              <a:t>Анализ тестирования педагогов в «</a:t>
            </a:r>
            <a:r>
              <a:rPr lang="ru-RU" b="1" dirty="0" err="1" smtClean="0"/>
              <a:t>Интенсиве</a:t>
            </a:r>
            <a:r>
              <a:rPr lang="ru-RU" b="1" dirty="0" smtClean="0"/>
              <a:t> </a:t>
            </a:r>
            <a:r>
              <a:rPr lang="ru-RU" b="1" dirty="0" err="1" smtClean="0"/>
              <a:t>ЯУчитель</a:t>
            </a:r>
            <a:r>
              <a:rPr lang="ru-RU" b="1" dirty="0" smtClean="0"/>
              <a:t> 3.0» </a:t>
            </a:r>
            <a:endParaRPr lang="ru-RU" b="1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b="1" dirty="0" smtClean="0"/>
              <a:t>Участвовало в тестировании 15 учителей.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304449252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4"/>
            <a:ext cx="10058400" cy="758426"/>
          </a:xfrm>
        </p:spPr>
        <p:txBody>
          <a:bodyPr/>
          <a:lstStyle/>
          <a:p>
            <a:pPr algn="ctr"/>
            <a:r>
              <a:rPr lang="ru-RU" b="1" dirty="0" smtClean="0"/>
              <a:t>Анализ по компетенциям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61260868"/>
              </p:ext>
            </p:extLst>
          </p:nvPr>
        </p:nvGraphicFramePr>
        <p:xfrm>
          <a:off x="1096963" y="1184989"/>
          <a:ext cx="10472996" cy="4684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1307133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27797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Компетенции современного учителя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083152544"/>
              </p:ext>
            </p:extLst>
          </p:nvPr>
        </p:nvGraphicFramePr>
        <p:xfrm>
          <a:off x="811763" y="914400"/>
          <a:ext cx="11187404" cy="53184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050215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93111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Функциональная грамотность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61110024"/>
              </p:ext>
            </p:extLst>
          </p:nvPr>
        </p:nvGraphicFramePr>
        <p:xfrm>
          <a:off x="578499" y="1082352"/>
          <a:ext cx="11327362" cy="520648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37168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66511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Работа с трудным поведением</a:t>
            </a:r>
            <a:endParaRPr lang="ru-RU" b="1" dirty="0"/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230088055"/>
              </p:ext>
            </p:extLst>
          </p:nvPr>
        </p:nvGraphicFramePr>
        <p:xfrm>
          <a:off x="335902" y="951722"/>
          <a:ext cx="11392678" cy="55610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242469533"/>
      </p:ext>
    </p:extLst>
  </p:cSld>
  <p:clrMapOvr>
    <a:masterClrMapping/>
  </p:clrMapOvr>
</p:sld>
</file>

<file path=ppt/theme/theme1.xml><?xml version="1.0" encoding="utf-8"?>
<a:theme xmlns:a="http://schemas.openxmlformats.org/drawingml/2006/main" name="Ретро">
  <a:themeElements>
    <a:clrScheme name="Ретро">
      <a:dk1>
        <a:srgbClr val="000000"/>
      </a:dk1>
      <a:lt1>
        <a:sysClr val="window" lastClr="FFFFFF"/>
      </a:lt1>
      <a:dk2>
        <a:srgbClr val="637052"/>
      </a:dk2>
      <a:lt2>
        <a:srgbClr val="CCDDEA"/>
      </a:lt2>
      <a:accent1>
        <a:srgbClr val="E48312"/>
      </a:accent1>
      <a:accent2>
        <a:srgbClr val="BD582C"/>
      </a:accent2>
      <a:accent3>
        <a:srgbClr val="865640"/>
      </a:accent3>
      <a:accent4>
        <a:srgbClr val="9B8357"/>
      </a:accent4>
      <a:accent5>
        <a:srgbClr val="C2BC80"/>
      </a:accent5>
      <a:accent6>
        <a:srgbClr val="94A088"/>
      </a:accent6>
      <a:hlink>
        <a:srgbClr val="2998E3"/>
      </a:hlink>
      <a:folHlink>
        <a:srgbClr val="8C8C8C"/>
      </a:folHlink>
    </a:clrScheme>
    <a:fontScheme name="Ретро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Ретро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3F1AAB62-24C6-49D2-8E01-B56FAC9A3DC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276</TotalTime>
  <Words>29</Words>
  <Application>Microsoft Office PowerPoint</Application>
  <PresentationFormat>Широкоэкранный</PresentationFormat>
  <Paragraphs>10</Paragraphs>
  <Slides>5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5</vt:i4>
      </vt:variant>
    </vt:vector>
  </HeadingPairs>
  <TitlesOfParts>
    <vt:vector size="8" baseType="lpstr">
      <vt:lpstr>Calibri</vt:lpstr>
      <vt:lpstr>Calibri Light</vt:lpstr>
      <vt:lpstr>Ретро</vt:lpstr>
      <vt:lpstr>Анализ тестирования педагогов в «Интенсиве ЯУчитель 3.0» </vt:lpstr>
      <vt:lpstr>Анализ по компетенциям</vt:lpstr>
      <vt:lpstr>Компетенции современного учителя</vt:lpstr>
      <vt:lpstr>Функциональная грамотность</vt:lpstr>
      <vt:lpstr>Работа с трудным поведением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Анализ тестирования педагогов в «Интенсиве ЯУчитель 3.0» </dc:title>
  <dc:creator>Учитель</dc:creator>
  <cp:lastModifiedBy>Учитель</cp:lastModifiedBy>
  <cp:revision>9</cp:revision>
  <dcterms:created xsi:type="dcterms:W3CDTF">2022-04-27T04:56:12Z</dcterms:created>
  <dcterms:modified xsi:type="dcterms:W3CDTF">2022-04-29T11:09:07Z</dcterms:modified>
</cp:coreProperties>
</file>